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8288000" cy="10287000"/>
  <p:notesSz cx="6858000" cy="9144000"/>
  <p:embeddedFontLst>
    <p:embeddedFont>
      <p:font typeface="Libre Baskerville Bold" panose="020B0604020202020204" charset="0"/>
      <p:regular r:id="rId17"/>
    </p:embeddedFont>
    <p:embeddedFont>
      <p:font typeface="Times New Roman Semi-Bold" panose="020B0604020202020204" charset="-18"/>
      <p:regular r:id="rId18"/>
    </p:embeddedFont>
    <p:embeddedFont>
      <p:font typeface="Cardo Bold" panose="020B0604020202020204" charset="-79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imes New Roman Condensed Bold" panose="020B0604020202020204" charset="-18"/>
      <p:regular r:id="rId24"/>
    </p:embeddedFont>
    <p:embeddedFont>
      <p:font typeface="Times New Roman" panose="02020603050405020304" pitchFamily="18" charset="0"/>
      <p:regular r:id="rId25"/>
    </p:embeddedFont>
    <p:embeddedFont>
      <p:font typeface="Times New Roman Condensed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jpe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19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8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1.sv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8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1.sv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8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764485" y="4889615"/>
            <a:ext cx="11102866" cy="140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5681" spc="-340">
                <a:solidFill>
                  <a:srgbClr val="000000"/>
                </a:solidFill>
                <a:latin typeface="Libre Baskerville Bold"/>
              </a:rPr>
              <a:t>DZIAŁAMY DLA DOBRA KLIMATU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64485" y="3383084"/>
            <a:ext cx="9809860" cy="119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8025" spc="-497">
                <a:solidFill>
                  <a:srgbClr val="000000"/>
                </a:solidFill>
                <a:latin typeface="Times New Roman Condensed Bold"/>
              </a:rPr>
              <a:t>Po stronie natury </a:t>
            </a:r>
          </a:p>
        </p:txBody>
      </p:sp>
      <p:sp>
        <p:nvSpPr>
          <p:cNvPr id="8" name="Freeform 8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43990" y="-104220"/>
            <a:ext cx="6465994" cy="4962650"/>
          </a:xfrm>
          <a:custGeom>
            <a:avLst/>
            <a:gdLst/>
            <a:ahLst/>
            <a:cxnLst/>
            <a:rect l="l" t="t" r="r" b="b"/>
            <a:pathLst>
              <a:path w="6465994" h="4962650">
                <a:moveTo>
                  <a:pt x="0" y="0"/>
                </a:moveTo>
                <a:lnTo>
                  <a:pt x="6465994" y="0"/>
                </a:lnTo>
                <a:lnTo>
                  <a:pt x="6465994" y="4962650"/>
                </a:lnTo>
                <a:lnTo>
                  <a:pt x="0" y="4962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962800" y="2680318"/>
            <a:ext cx="9686845" cy="9666664"/>
          </a:xfrm>
          <a:custGeom>
            <a:avLst/>
            <a:gdLst/>
            <a:ahLst/>
            <a:cxnLst/>
            <a:rect l="l" t="t" r="r" b="b"/>
            <a:pathLst>
              <a:path w="9686845" h="9666664">
                <a:moveTo>
                  <a:pt x="0" y="0"/>
                </a:moveTo>
                <a:lnTo>
                  <a:pt x="9686845" y="0"/>
                </a:lnTo>
                <a:lnTo>
                  <a:pt x="9686845" y="9666665"/>
                </a:lnTo>
                <a:lnTo>
                  <a:pt x="0" y="9666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48592" y="7977191"/>
            <a:ext cx="9190817" cy="175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6533" spc="-339">
                <a:solidFill>
                  <a:srgbClr val="FFFFFF"/>
                </a:solidFill>
                <a:latin typeface="Times New Roman"/>
              </a:rPr>
              <a:t>Gminne Przedszkole w Wądrożu Wielkim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1051246">
            <a:off x="1067293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953849" y="330395"/>
            <a:ext cx="9956605" cy="9956605"/>
            <a:chOff x="0" y="0"/>
            <a:chExt cx="19050000" cy="19050000"/>
          </a:xfrm>
        </p:grpSpPr>
        <p:sp>
          <p:nvSpPr>
            <p:cNvPr id="5" name="Freeform 5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l="-16333" r="-1633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4460706" flipH="1" flipV="1">
            <a:off x="15286692" y="-137772"/>
            <a:ext cx="3429365" cy="3634202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844820" y="7587616"/>
            <a:ext cx="7689640" cy="5901798"/>
          </a:xfrm>
          <a:custGeom>
            <a:avLst/>
            <a:gdLst/>
            <a:ahLst/>
            <a:cxnLst/>
            <a:rect l="l" t="t" r="r" b="b"/>
            <a:pathLst>
              <a:path w="7689640" h="5901798">
                <a:moveTo>
                  <a:pt x="0" y="0"/>
                </a:moveTo>
                <a:lnTo>
                  <a:pt x="7689640" y="0"/>
                </a:lnTo>
                <a:lnTo>
                  <a:pt x="7689640" y="5901798"/>
                </a:lnTo>
                <a:lnTo>
                  <a:pt x="0" y="59017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96693" y="-1548358"/>
            <a:ext cx="6496254" cy="1208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5"/>
              </a:lnSpc>
            </a:pPr>
            <a:endParaRPr/>
          </a:p>
          <a:p>
            <a:pPr algn="ctr">
              <a:lnSpc>
                <a:spcPts val="8595"/>
              </a:lnSpc>
            </a:pPr>
            <a:endParaRPr/>
          </a:p>
          <a:p>
            <a:pPr algn="ctr">
              <a:lnSpc>
                <a:spcPts val="8595"/>
              </a:lnSpc>
            </a:pPr>
            <a:r>
              <a:rPr lang="en-US" sz="7223">
                <a:solidFill>
                  <a:srgbClr val="000000"/>
                </a:solidFill>
                <a:latin typeface="Times New Roman"/>
              </a:rPr>
              <a:t> Koszt założenia rabaty został pokryty przez Ekologiczną Fundację</a:t>
            </a:r>
          </a:p>
          <a:p>
            <a:pPr algn="ctr">
              <a:lnSpc>
                <a:spcPts val="8595"/>
              </a:lnSpc>
            </a:pPr>
            <a:r>
              <a:rPr lang="en-US" sz="7223">
                <a:solidFill>
                  <a:srgbClr val="000000"/>
                </a:solidFill>
                <a:latin typeface="Times New Roman"/>
              </a:rPr>
              <a:t> Zielona Akcja.</a:t>
            </a:r>
          </a:p>
          <a:p>
            <a:pPr algn="ctr">
              <a:lnSpc>
                <a:spcPts val="8595"/>
              </a:lnSpc>
            </a:pPr>
            <a:endParaRPr lang="en-US" sz="7223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ts val="8595"/>
              </a:lnSpc>
            </a:pPr>
            <a:endParaRPr lang="en-US" sz="7223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ts val="8595"/>
              </a:lnSpc>
            </a:pPr>
            <a:endParaRPr lang="en-US" sz="7223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110282">
            <a:off x="582268" y="462021"/>
            <a:ext cx="6932064" cy="2758017"/>
          </a:xfrm>
          <a:custGeom>
            <a:avLst/>
            <a:gdLst/>
            <a:ahLst/>
            <a:cxnLst/>
            <a:rect l="l" t="t" r="r" b="b"/>
            <a:pathLst>
              <a:path w="6932064" h="2758017">
                <a:moveTo>
                  <a:pt x="0" y="0"/>
                </a:moveTo>
                <a:lnTo>
                  <a:pt x="6932064" y="0"/>
                </a:lnTo>
                <a:lnTo>
                  <a:pt x="6932064" y="2758016"/>
                </a:lnTo>
                <a:lnTo>
                  <a:pt x="0" y="2758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10047" r="-15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587711"/>
            <a:ext cx="8115300" cy="9111578"/>
          </a:xfrm>
          <a:custGeom>
            <a:avLst/>
            <a:gdLst/>
            <a:ahLst/>
            <a:cxnLst/>
            <a:rect l="l" t="t" r="r" b="b"/>
            <a:pathLst>
              <a:path w="8115300" h="9111578">
                <a:moveTo>
                  <a:pt x="0" y="0"/>
                </a:moveTo>
                <a:lnTo>
                  <a:pt x="8115300" y="0"/>
                </a:lnTo>
                <a:lnTo>
                  <a:pt x="8115300" y="9111578"/>
                </a:lnTo>
                <a:lnTo>
                  <a:pt x="0" y="911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11" b="-931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6489" y="3419928"/>
            <a:ext cx="6890699" cy="6279361"/>
          </a:xfrm>
          <a:custGeom>
            <a:avLst/>
            <a:gdLst/>
            <a:ahLst/>
            <a:cxnLst/>
            <a:rect l="l" t="t" r="r" b="b"/>
            <a:pathLst>
              <a:path w="6890699" h="6279361">
                <a:moveTo>
                  <a:pt x="0" y="0"/>
                </a:moveTo>
                <a:lnTo>
                  <a:pt x="6890698" y="0"/>
                </a:lnTo>
                <a:lnTo>
                  <a:pt x="6890698" y="6279361"/>
                </a:lnTo>
                <a:lnTo>
                  <a:pt x="0" y="6279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84" r="-10684"/>
            </a:stretch>
          </a:blipFill>
        </p:spPr>
      </p:sp>
      <p:sp>
        <p:nvSpPr>
          <p:cNvPr id="6" name="Freeform 6"/>
          <p:cNvSpPr/>
          <p:nvPr/>
        </p:nvSpPr>
        <p:spPr>
          <a:xfrm rot="-10669463">
            <a:off x="6224617" y="185976"/>
            <a:ext cx="1682357" cy="1623705"/>
          </a:xfrm>
          <a:custGeom>
            <a:avLst/>
            <a:gdLst/>
            <a:ahLst/>
            <a:cxnLst/>
            <a:rect l="l" t="t" r="r" b="b"/>
            <a:pathLst>
              <a:path w="1682357" h="1623705">
                <a:moveTo>
                  <a:pt x="0" y="0"/>
                </a:moveTo>
                <a:lnTo>
                  <a:pt x="1682357" y="0"/>
                </a:lnTo>
                <a:lnTo>
                  <a:pt x="1682357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71"/>
            </a:stretch>
          </a:blipFill>
        </p:spPr>
      </p:sp>
      <p:sp>
        <p:nvSpPr>
          <p:cNvPr id="7" name="Freeform 7"/>
          <p:cNvSpPr/>
          <p:nvPr/>
        </p:nvSpPr>
        <p:spPr>
          <a:xfrm rot="8607346">
            <a:off x="6504050" y="1911151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46489" y="1212685"/>
            <a:ext cx="5978228" cy="180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6760" spc="-452">
                <a:solidFill>
                  <a:srgbClr val="000000"/>
                </a:solidFill>
                <a:latin typeface="Times New Roman"/>
              </a:rPr>
              <a:t>Bioróżnorodna rabata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110282">
            <a:off x="582268" y="462021"/>
            <a:ext cx="6932064" cy="2758017"/>
          </a:xfrm>
          <a:custGeom>
            <a:avLst/>
            <a:gdLst/>
            <a:ahLst/>
            <a:cxnLst/>
            <a:rect l="l" t="t" r="r" b="b"/>
            <a:pathLst>
              <a:path w="6932064" h="2758017">
                <a:moveTo>
                  <a:pt x="0" y="0"/>
                </a:moveTo>
                <a:lnTo>
                  <a:pt x="6932064" y="0"/>
                </a:lnTo>
                <a:lnTo>
                  <a:pt x="6932064" y="2758016"/>
                </a:lnTo>
                <a:lnTo>
                  <a:pt x="0" y="2758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10047" r="-15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99225" y="-626369"/>
            <a:ext cx="8132072" cy="11539737"/>
          </a:xfrm>
          <a:custGeom>
            <a:avLst/>
            <a:gdLst/>
            <a:ahLst/>
            <a:cxnLst/>
            <a:rect l="l" t="t" r="r" b="b"/>
            <a:pathLst>
              <a:path w="8132072" h="11539737">
                <a:moveTo>
                  <a:pt x="0" y="0"/>
                </a:moveTo>
                <a:lnTo>
                  <a:pt x="8132072" y="0"/>
                </a:lnTo>
                <a:lnTo>
                  <a:pt x="8132072" y="11539738"/>
                </a:lnTo>
                <a:lnTo>
                  <a:pt x="0" y="1153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" r="-6573" b="-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9821" y="3901520"/>
            <a:ext cx="9123152" cy="5630658"/>
          </a:xfrm>
          <a:custGeom>
            <a:avLst/>
            <a:gdLst/>
            <a:ahLst/>
            <a:cxnLst/>
            <a:rect l="l" t="t" r="r" b="b"/>
            <a:pathLst>
              <a:path w="9123152" h="5630658">
                <a:moveTo>
                  <a:pt x="0" y="0"/>
                </a:moveTo>
                <a:lnTo>
                  <a:pt x="9123152" y="0"/>
                </a:lnTo>
                <a:lnTo>
                  <a:pt x="9123152" y="5630658"/>
                </a:lnTo>
                <a:lnTo>
                  <a:pt x="0" y="5630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247" r="-4650" b="-543"/>
            </a:stretch>
          </a:blipFill>
        </p:spPr>
      </p:sp>
      <p:sp>
        <p:nvSpPr>
          <p:cNvPr id="6" name="Freeform 6"/>
          <p:cNvSpPr/>
          <p:nvPr/>
        </p:nvSpPr>
        <p:spPr>
          <a:xfrm rot="-10669463">
            <a:off x="6224617" y="185976"/>
            <a:ext cx="1682357" cy="1623705"/>
          </a:xfrm>
          <a:custGeom>
            <a:avLst/>
            <a:gdLst/>
            <a:ahLst/>
            <a:cxnLst/>
            <a:rect l="l" t="t" r="r" b="b"/>
            <a:pathLst>
              <a:path w="1682357" h="1623705">
                <a:moveTo>
                  <a:pt x="0" y="0"/>
                </a:moveTo>
                <a:lnTo>
                  <a:pt x="1682357" y="0"/>
                </a:lnTo>
                <a:lnTo>
                  <a:pt x="1682357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71"/>
            </a:stretch>
          </a:blipFill>
        </p:spPr>
      </p:sp>
      <p:sp>
        <p:nvSpPr>
          <p:cNvPr id="7" name="Freeform 7"/>
          <p:cNvSpPr/>
          <p:nvPr/>
        </p:nvSpPr>
        <p:spPr>
          <a:xfrm rot="8607346">
            <a:off x="6504050" y="1911151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207228"/>
            <a:ext cx="6013805" cy="181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0"/>
              </a:lnSpc>
            </a:pPr>
            <a:r>
              <a:rPr lang="en-US" sz="6800" spc="-455">
                <a:solidFill>
                  <a:srgbClr val="000000"/>
                </a:solidFill>
                <a:latin typeface="Times New Roman"/>
              </a:rPr>
              <a:t>Bioróżnorodna rabata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764485" y="4518348"/>
            <a:ext cx="10759030" cy="137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sz="5505" spc="-330">
                <a:solidFill>
                  <a:srgbClr val="000000"/>
                </a:solidFill>
                <a:latin typeface="Libre Baskerville Bold"/>
              </a:rPr>
              <a:t>DZIAŁAMY DLA DOBRA KLIMATU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2414" y="2917719"/>
            <a:ext cx="10934001" cy="13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7"/>
              </a:lnSpc>
            </a:pPr>
            <a:r>
              <a:rPr lang="en-US" sz="8944" spc="-554">
                <a:solidFill>
                  <a:srgbClr val="000000"/>
                </a:solidFill>
                <a:latin typeface="Times New Roman Condensed Bold"/>
              </a:rPr>
              <a:t>Po stronie natury </a:t>
            </a:r>
          </a:p>
        </p:txBody>
      </p:sp>
      <p:sp>
        <p:nvSpPr>
          <p:cNvPr id="8" name="Freeform 8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43990" y="-104220"/>
            <a:ext cx="6465994" cy="4962650"/>
          </a:xfrm>
          <a:custGeom>
            <a:avLst/>
            <a:gdLst/>
            <a:ahLst/>
            <a:cxnLst/>
            <a:rect l="l" t="t" r="r" b="b"/>
            <a:pathLst>
              <a:path w="6465994" h="4962650">
                <a:moveTo>
                  <a:pt x="0" y="0"/>
                </a:moveTo>
                <a:lnTo>
                  <a:pt x="6465994" y="0"/>
                </a:lnTo>
                <a:lnTo>
                  <a:pt x="6465994" y="4962650"/>
                </a:lnTo>
                <a:lnTo>
                  <a:pt x="0" y="4962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962800" y="2680318"/>
            <a:ext cx="9686845" cy="9666664"/>
          </a:xfrm>
          <a:custGeom>
            <a:avLst/>
            <a:gdLst/>
            <a:ahLst/>
            <a:cxnLst/>
            <a:rect l="l" t="t" r="r" b="b"/>
            <a:pathLst>
              <a:path w="9686845" h="9666664">
                <a:moveTo>
                  <a:pt x="0" y="0"/>
                </a:moveTo>
                <a:lnTo>
                  <a:pt x="9686845" y="0"/>
                </a:lnTo>
                <a:lnTo>
                  <a:pt x="9686845" y="9666665"/>
                </a:lnTo>
                <a:lnTo>
                  <a:pt x="0" y="9666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48592" y="7977191"/>
            <a:ext cx="9190817" cy="175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6533" spc="-339">
                <a:solidFill>
                  <a:srgbClr val="FFFFFF"/>
                </a:solidFill>
                <a:latin typeface="Times New Roman"/>
              </a:rPr>
              <a:t>Gminne Przedszkole w Wądrożu Wielkim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48592" y="6240145"/>
            <a:ext cx="9190817" cy="96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2"/>
              </a:lnSpc>
            </a:pPr>
            <a:r>
              <a:rPr lang="en-US" sz="7518" spc="-466">
                <a:solidFill>
                  <a:srgbClr val="6AC758"/>
                </a:solidFill>
                <a:latin typeface="Cardo Bold"/>
              </a:rPr>
              <a:t>Dziękujemy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826" y="-8996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764485" y="4518348"/>
            <a:ext cx="10759030" cy="137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sz="5505" spc="-330">
                <a:solidFill>
                  <a:srgbClr val="000000"/>
                </a:solidFill>
                <a:latin typeface="Libre Baskerville Bold"/>
              </a:rPr>
              <a:t>DZIAŁAMY DLA DOBRA KLIMATU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2414" y="2917719"/>
            <a:ext cx="10934001" cy="13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7"/>
              </a:lnSpc>
            </a:pPr>
            <a:r>
              <a:rPr lang="en-US" sz="8944" spc="-554">
                <a:solidFill>
                  <a:srgbClr val="000000"/>
                </a:solidFill>
                <a:latin typeface="Times New Roman Condensed Bold"/>
              </a:rPr>
              <a:t>Po stronie natury </a:t>
            </a:r>
          </a:p>
        </p:txBody>
      </p:sp>
      <p:sp>
        <p:nvSpPr>
          <p:cNvPr id="8" name="Freeform 8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43990" y="-104220"/>
            <a:ext cx="6465994" cy="4962650"/>
          </a:xfrm>
          <a:custGeom>
            <a:avLst/>
            <a:gdLst/>
            <a:ahLst/>
            <a:cxnLst/>
            <a:rect l="l" t="t" r="r" b="b"/>
            <a:pathLst>
              <a:path w="6465994" h="4962650">
                <a:moveTo>
                  <a:pt x="0" y="0"/>
                </a:moveTo>
                <a:lnTo>
                  <a:pt x="6465994" y="0"/>
                </a:lnTo>
                <a:lnTo>
                  <a:pt x="6465994" y="4962650"/>
                </a:lnTo>
                <a:lnTo>
                  <a:pt x="0" y="4962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962800" y="2680318"/>
            <a:ext cx="9686845" cy="9666664"/>
          </a:xfrm>
          <a:custGeom>
            <a:avLst/>
            <a:gdLst/>
            <a:ahLst/>
            <a:cxnLst/>
            <a:rect l="l" t="t" r="r" b="b"/>
            <a:pathLst>
              <a:path w="9686845" h="9666664">
                <a:moveTo>
                  <a:pt x="0" y="0"/>
                </a:moveTo>
                <a:lnTo>
                  <a:pt x="9686845" y="0"/>
                </a:lnTo>
                <a:lnTo>
                  <a:pt x="9686845" y="9666665"/>
                </a:lnTo>
                <a:lnTo>
                  <a:pt x="0" y="9666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612767" y="5805301"/>
            <a:ext cx="9190817" cy="279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2"/>
              </a:lnSpc>
            </a:pPr>
            <a:r>
              <a:rPr lang="en-US" sz="8000" spc="-339" dirty="0" err="1">
                <a:solidFill>
                  <a:srgbClr val="00B050"/>
                </a:solidFill>
                <a:latin typeface="Times New Roman"/>
              </a:rPr>
              <a:t>Gminne</a:t>
            </a:r>
            <a:r>
              <a:rPr lang="en-US" sz="8000" spc="-339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n-US" sz="8000" spc="-339" dirty="0" err="1">
                <a:solidFill>
                  <a:srgbClr val="00B050"/>
                </a:solidFill>
                <a:latin typeface="Times New Roman"/>
              </a:rPr>
              <a:t>Przedszkole</a:t>
            </a:r>
            <a:r>
              <a:rPr lang="en-US" sz="8000" spc="-339" dirty="0">
                <a:solidFill>
                  <a:srgbClr val="00B050"/>
                </a:solidFill>
                <a:latin typeface="Times New Roman"/>
              </a:rPr>
              <a:t> w </a:t>
            </a:r>
            <a:r>
              <a:rPr lang="en-US" sz="8000" spc="-339" dirty="0" err="1">
                <a:solidFill>
                  <a:srgbClr val="00B050"/>
                </a:solidFill>
                <a:latin typeface="Times New Roman"/>
              </a:rPr>
              <a:t>Wądrożu</a:t>
            </a:r>
            <a:r>
              <a:rPr lang="en-US" sz="8000" spc="-339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n-US" sz="8000" spc="-339" dirty="0" err="1">
                <a:solidFill>
                  <a:srgbClr val="00B050"/>
                </a:solidFill>
                <a:latin typeface="Times New Roman"/>
              </a:rPr>
              <a:t>Wielkim</a:t>
            </a:r>
            <a:r>
              <a:rPr lang="en-US" sz="8000" spc="-339" dirty="0">
                <a:solidFill>
                  <a:srgbClr val="00B050"/>
                </a:solidFill>
                <a:latin typeface="Times New Roman"/>
              </a:rPr>
              <a:t> </a:t>
            </a:r>
          </a:p>
          <a:p>
            <a:pPr algn="ctr">
              <a:lnSpc>
                <a:spcPts val="7142"/>
              </a:lnSpc>
            </a:pPr>
            <a:r>
              <a:rPr lang="en-US" sz="7518" spc="-466" dirty="0" smtClean="0">
                <a:solidFill>
                  <a:srgbClr val="6AC758"/>
                </a:solidFill>
                <a:latin typeface="Cardo Bold"/>
              </a:rPr>
              <a:t> </a:t>
            </a:r>
            <a:endParaRPr lang="en-US" sz="7518" spc="-466" dirty="0">
              <a:solidFill>
                <a:srgbClr val="6AC758"/>
              </a:solidFill>
              <a:latin typeface="Cardo Bold"/>
            </a:endParaRPr>
          </a:p>
        </p:txBody>
      </p:sp>
      <p:pic>
        <p:nvPicPr>
          <p:cNvPr id="1027" name="Obraz 2" descr="Kontakt | Czyste Powietrz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14" y="8404437"/>
            <a:ext cx="3722205" cy="18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1776_wersja-kolorowa-jpg na strone 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319" y="8529172"/>
            <a:ext cx="6174490" cy="169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975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22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002781" y="-1686825"/>
            <a:ext cx="10473420" cy="13847069"/>
          </a:xfrm>
          <a:custGeom>
            <a:avLst/>
            <a:gdLst/>
            <a:ahLst/>
            <a:cxnLst/>
            <a:rect l="l" t="t" r="r" b="b"/>
            <a:pathLst>
              <a:path w="10473420" h="13847069">
                <a:moveTo>
                  <a:pt x="0" y="0"/>
                </a:moveTo>
                <a:lnTo>
                  <a:pt x="10473419" y="0"/>
                </a:lnTo>
                <a:lnTo>
                  <a:pt x="10473419" y="13847069"/>
                </a:lnTo>
                <a:lnTo>
                  <a:pt x="0" y="13847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0282">
            <a:off x="86498" y="667667"/>
            <a:ext cx="8182362" cy="3255465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3" y="0"/>
                </a:lnTo>
                <a:lnTo>
                  <a:pt x="8182363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0" t="-10047" r="-15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77959" y="1591727"/>
            <a:ext cx="4514329" cy="183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</a:pPr>
            <a:r>
              <a:rPr lang="en-US" sz="6812" spc="-456">
                <a:solidFill>
                  <a:srgbClr val="000000"/>
                </a:solidFill>
                <a:latin typeface="Times New Roman Condensed Bold"/>
              </a:rPr>
              <a:t>Zielona Akcja</a:t>
            </a:r>
          </a:p>
          <a:p>
            <a:pPr algn="ctr">
              <a:lnSpc>
                <a:spcPts val="6471"/>
              </a:lnSpc>
            </a:pPr>
            <a:r>
              <a:rPr lang="en-US" sz="6812" spc="-456">
                <a:solidFill>
                  <a:srgbClr val="000000"/>
                </a:solidFill>
                <a:latin typeface="Times New Roman Condensed Bold"/>
              </a:rPr>
              <a:t> w przedszkolu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041" y="4539704"/>
            <a:ext cx="6644166" cy="1162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</a:pPr>
            <a:r>
              <a:rPr lang="en-US" sz="4070">
                <a:solidFill>
                  <a:srgbClr val="000000"/>
                </a:solidFill>
                <a:latin typeface="Times New Roman Semi-Bold"/>
              </a:rPr>
              <a:t>Nasze przedszkole dołączyło do przedsięwzięcia</a:t>
            </a:r>
          </a:p>
          <a:p>
            <a:pPr algn="ctr">
              <a:lnSpc>
                <a:spcPts val="4844"/>
              </a:lnSpc>
            </a:pPr>
            <a:r>
              <a:rPr lang="en-US" sz="4070">
                <a:solidFill>
                  <a:srgbClr val="000000"/>
                </a:solidFill>
                <a:latin typeface="Times New Roman Semi-Bold"/>
              </a:rPr>
              <a:t> „Dobry klimat dla regionu – działania praktyczne dla szkół i mieszkańców </a:t>
            </a:r>
          </a:p>
          <a:p>
            <a:pPr algn="ctr">
              <a:lnSpc>
                <a:spcPts val="4844"/>
              </a:lnSpc>
            </a:pPr>
            <a:r>
              <a:rPr lang="en-US" sz="4070">
                <a:solidFill>
                  <a:srgbClr val="000000"/>
                </a:solidFill>
                <a:latin typeface="Times New Roman Semi-Bold"/>
              </a:rPr>
              <a:t>Dolnego Śląska w zakresie łagodzenia zmian klimatu”.</a:t>
            </a:r>
          </a:p>
          <a:p>
            <a:pPr algn="ctr">
              <a:lnSpc>
                <a:spcPts val="4844"/>
              </a:lnSpc>
            </a:pPr>
            <a:endParaRPr lang="en-US" sz="4070">
              <a:solidFill>
                <a:srgbClr val="000000"/>
              </a:solidFill>
              <a:latin typeface="Times New Roman Semi-Bold"/>
            </a:endParaRPr>
          </a:p>
          <a:p>
            <a:pPr algn="ctr">
              <a:lnSpc>
                <a:spcPts val="4844"/>
              </a:lnSpc>
            </a:pPr>
            <a:endParaRPr lang="en-US" sz="4070">
              <a:solidFill>
                <a:srgbClr val="000000"/>
              </a:solidFill>
              <a:latin typeface="Times New Roman Semi-Bold"/>
            </a:endParaRPr>
          </a:p>
          <a:p>
            <a:pPr algn="ctr">
              <a:lnSpc>
                <a:spcPts val="4844"/>
              </a:lnSpc>
            </a:pPr>
            <a:r>
              <a:rPr lang="en-US" sz="4070">
                <a:solidFill>
                  <a:srgbClr val="000000"/>
                </a:solidFill>
                <a:latin typeface="Times New Roman Semi-Bold"/>
              </a:rPr>
              <a:t>Program dofinansowany jest że środków Narodowego Funduszu Ochrony Środowiska i Gospodarki Wodnej oraz Wojewódzkiego Funduszu Ochrony Środowiska i Gospodarki Wodnej.</a:t>
            </a:r>
          </a:p>
          <a:p>
            <a:pPr algn="ctr">
              <a:lnSpc>
                <a:spcPts val="4844"/>
              </a:lnSpc>
            </a:pPr>
            <a:endParaRPr lang="en-US" sz="4070">
              <a:solidFill>
                <a:srgbClr val="000000"/>
              </a:solidFill>
              <a:latin typeface="Times New Roman Semi-Bold"/>
            </a:endParaRPr>
          </a:p>
        </p:txBody>
      </p:sp>
      <p:sp>
        <p:nvSpPr>
          <p:cNvPr id="8" name="Freeform 8"/>
          <p:cNvSpPr/>
          <p:nvPr/>
        </p:nvSpPr>
        <p:spPr>
          <a:xfrm rot="-4514837">
            <a:off x="6073368" y="2742613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4"/>
                </a:lnTo>
                <a:lnTo>
                  <a:pt x="0" y="1623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972129">
            <a:off x="-269740" y="416902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6"/>
                </a:lnTo>
                <a:lnTo>
                  <a:pt x="0" y="1223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67363" y="2295400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1051246">
            <a:off x="1067293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17296" y="330395"/>
            <a:ext cx="9956605" cy="9956605"/>
            <a:chOff x="0" y="0"/>
            <a:chExt cx="19050000" cy="19050000"/>
          </a:xfrm>
        </p:grpSpPr>
        <p:sp>
          <p:nvSpPr>
            <p:cNvPr id="5" name="Freeform 5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4460706" flipH="1" flipV="1">
            <a:off x="15286692" y="-137772"/>
            <a:ext cx="3429365" cy="3634202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844820" y="7587616"/>
            <a:ext cx="7689640" cy="5901798"/>
          </a:xfrm>
          <a:custGeom>
            <a:avLst/>
            <a:gdLst/>
            <a:ahLst/>
            <a:cxnLst/>
            <a:rect l="l" t="t" r="r" b="b"/>
            <a:pathLst>
              <a:path w="7689640" h="5901798">
                <a:moveTo>
                  <a:pt x="0" y="0"/>
                </a:moveTo>
                <a:lnTo>
                  <a:pt x="7689640" y="0"/>
                </a:lnTo>
                <a:lnTo>
                  <a:pt x="7689640" y="5901798"/>
                </a:lnTo>
                <a:lnTo>
                  <a:pt x="0" y="59017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826790" y="-595427"/>
            <a:ext cx="6769946" cy="1260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22"/>
              </a:lnSpc>
            </a:pPr>
            <a:endParaRPr/>
          </a:p>
          <a:p>
            <a:pPr>
              <a:lnSpc>
                <a:spcPts val="8222"/>
              </a:lnSpc>
            </a:pPr>
            <a:endParaRPr/>
          </a:p>
          <a:p>
            <a:pPr>
              <a:lnSpc>
                <a:spcPts val="8222"/>
              </a:lnSpc>
            </a:pPr>
            <a:r>
              <a:rPr lang="en-US" sz="6909">
                <a:solidFill>
                  <a:srgbClr val="000000"/>
                </a:solidFill>
                <a:latin typeface="Times New Roman"/>
              </a:rPr>
              <a:t>W ramach programu </a:t>
            </a:r>
          </a:p>
          <a:p>
            <a:pPr>
              <a:lnSpc>
                <a:spcPts val="8222"/>
              </a:lnSpc>
            </a:pPr>
            <a:r>
              <a:rPr lang="en-US" sz="6909">
                <a:solidFill>
                  <a:srgbClr val="000000"/>
                </a:solidFill>
                <a:latin typeface="Times New Roman"/>
              </a:rPr>
              <a:t>starsze dzieci - grupa Żuczki i Biedronki wzięły udział w zajęciach terenowych. </a:t>
            </a:r>
          </a:p>
          <a:p>
            <a:pPr>
              <a:lnSpc>
                <a:spcPts val="8222"/>
              </a:lnSpc>
            </a:pPr>
            <a:endParaRPr lang="en-US" sz="6909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ts val="8222"/>
              </a:lnSpc>
            </a:pPr>
            <a:endParaRPr lang="en-US" sz="6909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ts val="8222"/>
              </a:lnSpc>
            </a:pPr>
            <a:endParaRPr lang="en-US" sz="6909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16428" y="214530"/>
            <a:ext cx="5963963" cy="10072470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4"/>
              <a:stretch>
                <a:fillRect l="-6973" r="-697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587409" flipH="1">
            <a:off x="645869" y="7277721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926027" y="0"/>
            <a:ext cx="5963963" cy="10072470"/>
            <a:chOff x="0" y="0"/>
            <a:chExt cx="13716000" cy="23164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7"/>
              <a:stretch>
                <a:fillRect l="-6973" r="-697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297069" y="1046766"/>
            <a:ext cx="5693862" cy="830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5469">
                <a:solidFill>
                  <a:srgbClr val="000000"/>
                </a:solidFill>
                <a:latin typeface="Times New Roman"/>
              </a:rPr>
              <a:t>W naszym przedszkolnym ogrodzie  dzieci pod opieką edukatorów  obserwowały otaczającą nas naturę oraz wzięły udział w zabawach edukacyjnych.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110282">
            <a:off x="9186447" y="110461"/>
            <a:ext cx="6932064" cy="2758017"/>
          </a:xfrm>
          <a:custGeom>
            <a:avLst/>
            <a:gdLst/>
            <a:ahLst/>
            <a:cxnLst/>
            <a:rect l="l" t="t" r="r" b="b"/>
            <a:pathLst>
              <a:path w="6932064" h="2758017">
                <a:moveTo>
                  <a:pt x="0" y="0"/>
                </a:moveTo>
                <a:lnTo>
                  <a:pt x="6932064" y="0"/>
                </a:lnTo>
                <a:lnTo>
                  <a:pt x="6932064" y="2758017"/>
                </a:lnTo>
                <a:lnTo>
                  <a:pt x="0" y="275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10047" r="-15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951" y="615556"/>
            <a:ext cx="6833684" cy="9111578"/>
          </a:xfrm>
          <a:custGeom>
            <a:avLst/>
            <a:gdLst/>
            <a:ahLst/>
            <a:cxnLst/>
            <a:rect l="l" t="t" r="r" b="b"/>
            <a:pathLst>
              <a:path w="6833684" h="9111578">
                <a:moveTo>
                  <a:pt x="0" y="0"/>
                </a:moveTo>
                <a:lnTo>
                  <a:pt x="6833684" y="0"/>
                </a:lnTo>
                <a:lnTo>
                  <a:pt x="6833684" y="9111578"/>
                </a:lnTo>
                <a:lnTo>
                  <a:pt x="0" y="911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" b="-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32450" y="3447774"/>
            <a:ext cx="6890699" cy="6279361"/>
          </a:xfrm>
          <a:custGeom>
            <a:avLst/>
            <a:gdLst/>
            <a:ahLst/>
            <a:cxnLst/>
            <a:rect l="l" t="t" r="r" b="b"/>
            <a:pathLst>
              <a:path w="6890699" h="6279361">
                <a:moveTo>
                  <a:pt x="0" y="0"/>
                </a:moveTo>
                <a:lnTo>
                  <a:pt x="6890698" y="0"/>
                </a:lnTo>
                <a:lnTo>
                  <a:pt x="6890698" y="6279360"/>
                </a:lnTo>
                <a:lnTo>
                  <a:pt x="0" y="6279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712" r="-107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49376" y="486379"/>
            <a:ext cx="4606207" cy="203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579" spc="-507">
                <a:solidFill>
                  <a:srgbClr val="000000"/>
                </a:solidFill>
                <a:latin typeface="Times New Roman Condensed Bold"/>
              </a:rPr>
              <a:t>Zabawy </a:t>
            </a:r>
          </a:p>
          <a:p>
            <a:pPr algn="ctr">
              <a:lnSpc>
                <a:spcPts val="7200"/>
              </a:lnSpc>
            </a:pPr>
            <a:r>
              <a:rPr lang="en-US" sz="7579" spc="-507">
                <a:solidFill>
                  <a:srgbClr val="000000"/>
                </a:solidFill>
                <a:latin typeface="Times New Roman Condensed Bold"/>
              </a:rPr>
              <a:t>edukacyjne </a:t>
            </a:r>
          </a:p>
        </p:txBody>
      </p:sp>
      <p:sp>
        <p:nvSpPr>
          <p:cNvPr id="7" name="Freeform 7"/>
          <p:cNvSpPr/>
          <p:nvPr/>
        </p:nvSpPr>
        <p:spPr>
          <a:xfrm rot="-10669463">
            <a:off x="15939309" y="67761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9" y="0"/>
                </a:lnTo>
                <a:lnTo>
                  <a:pt x="1767679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07346">
            <a:off x="14745823" y="1856133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0282">
            <a:off x="961638" y="1585463"/>
            <a:ext cx="8182362" cy="3255465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0" t="-10047" r="-15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5992" y="2265113"/>
            <a:ext cx="5657236" cy="249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3"/>
              </a:lnSpc>
            </a:pPr>
            <a:r>
              <a:rPr lang="en-US" sz="9308" spc="-623">
                <a:solidFill>
                  <a:srgbClr val="000000"/>
                </a:solidFill>
                <a:latin typeface="Times New Roman Condensed Bold"/>
              </a:rPr>
              <a:t>Zapachowe kubeczki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1325" y="5031859"/>
            <a:ext cx="8952778" cy="402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5199">
                <a:solidFill>
                  <a:srgbClr val="000000"/>
                </a:solidFill>
                <a:latin typeface="Times New Roman Semi-Bold"/>
              </a:rPr>
              <a:t>Każdy przedszkolak samodzielnie stworzył swój zapachowy kubeczek - w przedszkolu długo unosił się zapach ziół i kwiatów. </a:t>
            </a:r>
          </a:p>
        </p:txBody>
      </p:sp>
      <p:sp>
        <p:nvSpPr>
          <p:cNvPr id="8" name="Freeform 8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92686">
            <a:off x="6871847" y="1044130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392828">
            <a:off x="8977107" y="8279508"/>
            <a:ext cx="1256413" cy="1957583"/>
          </a:xfrm>
          <a:custGeom>
            <a:avLst/>
            <a:gdLst/>
            <a:ahLst/>
            <a:cxnLst/>
            <a:rect l="l" t="t" r="r" b="b"/>
            <a:pathLst>
              <a:path w="1256413" h="1957583">
                <a:moveTo>
                  <a:pt x="0" y="0"/>
                </a:moveTo>
                <a:lnTo>
                  <a:pt x="1256413" y="0"/>
                </a:lnTo>
                <a:lnTo>
                  <a:pt x="1256413" y="1957584"/>
                </a:lnTo>
                <a:lnTo>
                  <a:pt x="0" y="1957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22485" y="-16391"/>
            <a:ext cx="7969657" cy="10287000"/>
          </a:xfrm>
          <a:custGeom>
            <a:avLst/>
            <a:gdLst/>
            <a:ahLst/>
            <a:cxnLst/>
            <a:rect l="l" t="t" r="r" b="b"/>
            <a:pathLst>
              <a:path w="7969657" h="10287000">
                <a:moveTo>
                  <a:pt x="0" y="0"/>
                </a:moveTo>
                <a:lnTo>
                  <a:pt x="7969658" y="0"/>
                </a:lnTo>
                <a:lnTo>
                  <a:pt x="7969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366" r="-42736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110282">
            <a:off x="9186447" y="110461"/>
            <a:ext cx="6932064" cy="2758017"/>
          </a:xfrm>
          <a:custGeom>
            <a:avLst/>
            <a:gdLst/>
            <a:ahLst/>
            <a:cxnLst/>
            <a:rect l="l" t="t" r="r" b="b"/>
            <a:pathLst>
              <a:path w="6932064" h="2758017">
                <a:moveTo>
                  <a:pt x="0" y="0"/>
                </a:moveTo>
                <a:lnTo>
                  <a:pt x="6932064" y="0"/>
                </a:lnTo>
                <a:lnTo>
                  <a:pt x="6932064" y="2758017"/>
                </a:lnTo>
                <a:lnTo>
                  <a:pt x="0" y="275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10047" r="-15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951" y="615556"/>
            <a:ext cx="6833684" cy="9111578"/>
          </a:xfrm>
          <a:custGeom>
            <a:avLst/>
            <a:gdLst/>
            <a:ahLst/>
            <a:cxnLst/>
            <a:rect l="l" t="t" r="r" b="b"/>
            <a:pathLst>
              <a:path w="6833684" h="9111578">
                <a:moveTo>
                  <a:pt x="0" y="0"/>
                </a:moveTo>
                <a:lnTo>
                  <a:pt x="6833684" y="0"/>
                </a:lnTo>
                <a:lnTo>
                  <a:pt x="6833684" y="9111578"/>
                </a:lnTo>
                <a:lnTo>
                  <a:pt x="0" y="911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32450" y="3447774"/>
            <a:ext cx="6890699" cy="6279361"/>
          </a:xfrm>
          <a:custGeom>
            <a:avLst/>
            <a:gdLst/>
            <a:ahLst/>
            <a:cxnLst/>
            <a:rect l="l" t="t" r="r" b="b"/>
            <a:pathLst>
              <a:path w="6890699" h="6279361">
                <a:moveTo>
                  <a:pt x="0" y="0"/>
                </a:moveTo>
                <a:lnTo>
                  <a:pt x="6890698" y="0"/>
                </a:lnTo>
                <a:lnTo>
                  <a:pt x="6890698" y="6279360"/>
                </a:lnTo>
                <a:lnTo>
                  <a:pt x="0" y="6279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3034" b="-328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4340" y="457247"/>
            <a:ext cx="4736278" cy="209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</a:pPr>
            <a:r>
              <a:rPr lang="en-US" sz="7793" spc="-522">
                <a:solidFill>
                  <a:srgbClr val="000000"/>
                </a:solidFill>
                <a:latin typeface="Times New Roman Condensed Bold"/>
              </a:rPr>
              <a:t>Zapachowe kubeczki</a:t>
            </a:r>
          </a:p>
        </p:txBody>
      </p:sp>
      <p:sp>
        <p:nvSpPr>
          <p:cNvPr id="7" name="Freeform 7"/>
          <p:cNvSpPr/>
          <p:nvPr/>
        </p:nvSpPr>
        <p:spPr>
          <a:xfrm rot="-10669463">
            <a:off x="15939309" y="67761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9" y="0"/>
                </a:lnTo>
                <a:lnTo>
                  <a:pt x="1767679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07346">
            <a:off x="14745823" y="1856133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0282">
            <a:off x="961638" y="1585463"/>
            <a:ext cx="8182362" cy="3255465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0" t="-10047" r="-15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18285" y="2239266"/>
            <a:ext cx="6598858" cy="198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9"/>
              </a:lnSpc>
            </a:pPr>
            <a:r>
              <a:rPr lang="en-US" sz="7462" spc="-499">
                <a:solidFill>
                  <a:srgbClr val="000000"/>
                </a:solidFill>
                <a:latin typeface="Times New Roman"/>
              </a:rPr>
              <a:t>Bioróżnorodna rabata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6333" y="4876063"/>
            <a:ext cx="9351689" cy="672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6"/>
              </a:lnSpc>
            </a:pPr>
            <a:r>
              <a:rPr lang="en-US" sz="4887">
                <a:solidFill>
                  <a:srgbClr val="000000"/>
                </a:solidFill>
                <a:latin typeface="Times New Roman Semi-Bold"/>
              </a:rPr>
              <a:t>Kolejnym krokiem było założenie biorożnorodnej rabaty, która ma być praktycznym i lokalnym przykładem łagodzenia zmian klimatu w otoczeniu przedszkola.</a:t>
            </a:r>
          </a:p>
          <a:p>
            <a:pPr algn="ctr">
              <a:lnSpc>
                <a:spcPts val="5816"/>
              </a:lnSpc>
            </a:pPr>
            <a:endParaRPr lang="en-US" sz="4887">
              <a:solidFill>
                <a:srgbClr val="000000"/>
              </a:solidFill>
              <a:latin typeface="Times New Roman Semi-Bold"/>
            </a:endParaRPr>
          </a:p>
          <a:p>
            <a:pPr algn="ctr">
              <a:lnSpc>
                <a:spcPts val="5816"/>
              </a:lnSpc>
            </a:pPr>
            <a:endParaRPr lang="en-US" sz="4887">
              <a:solidFill>
                <a:srgbClr val="000000"/>
              </a:solidFill>
              <a:latin typeface="Times New Roman Semi-Bold"/>
            </a:endParaRPr>
          </a:p>
        </p:txBody>
      </p:sp>
      <p:sp>
        <p:nvSpPr>
          <p:cNvPr id="8" name="Freeform 8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92686">
            <a:off x="6871847" y="1044130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392828">
            <a:off x="9091907" y="8549577"/>
            <a:ext cx="1173774" cy="1828826"/>
          </a:xfrm>
          <a:custGeom>
            <a:avLst/>
            <a:gdLst/>
            <a:ahLst/>
            <a:cxnLst/>
            <a:rect l="l" t="t" r="r" b="b"/>
            <a:pathLst>
              <a:path w="1173774" h="1828826">
                <a:moveTo>
                  <a:pt x="0" y="0"/>
                </a:moveTo>
                <a:lnTo>
                  <a:pt x="1173774" y="0"/>
                </a:lnTo>
                <a:lnTo>
                  <a:pt x="1173774" y="1828826"/>
                </a:lnTo>
                <a:lnTo>
                  <a:pt x="0" y="18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22485" y="-16391"/>
            <a:ext cx="7969657" cy="10287000"/>
          </a:xfrm>
          <a:custGeom>
            <a:avLst/>
            <a:gdLst/>
            <a:ahLst/>
            <a:cxnLst/>
            <a:rect l="l" t="t" r="r" b="b"/>
            <a:pathLst>
              <a:path w="7969657" h="10287000">
                <a:moveTo>
                  <a:pt x="0" y="0"/>
                </a:moveTo>
                <a:lnTo>
                  <a:pt x="7969658" y="0"/>
                </a:lnTo>
                <a:lnTo>
                  <a:pt x="7969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26" b="-2556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110282">
            <a:off x="9186447" y="110461"/>
            <a:ext cx="6932064" cy="2758017"/>
          </a:xfrm>
          <a:custGeom>
            <a:avLst/>
            <a:gdLst/>
            <a:ahLst/>
            <a:cxnLst/>
            <a:rect l="l" t="t" r="r" b="b"/>
            <a:pathLst>
              <a:path w="6932064" h="2758017">
                <a:moveTo>
                  <a:pt x="0" y="0"/>
                </a:moveTo>
                <a:lnTo>
                  <a:pt x="6932064" y="0"/>
                </a:lnTo>
                <a:lnTo>
                  <a:pt x="6932064" y="2758017"/>
                </a:lnTo>
                <a:lnTo>
                  <a:pt x="0" y="275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10047" r="-15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79357"/>
            <a:ext cx="8134286" cy="10845715"/>
          </a:xfrm>
          <a:custGeom>
            <a:avLst/>
            <a:gdLst/>
            <a:ahLst/>
            <a:cxnLst/>
            <a:rect l="l" t="t" r="r" b="b"/>
            <a:pathLst>
              <a:path w="8134286" h="10845715">
                <a:moveTo>
                  <a:pt x="0" y="0"/>
                </a:moveTo>
                <a:lnTo>
                  <a:pt x="8134286" y="0"/>
                </a:lnTo>
                <a:lnTo>
                  <a:pt x="8134286" y="10845714"/>
                </a:lnTo>
                <a:lnTo>
                  <a:pt x="0" y="1084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" b="-60"/>
            </a:stretch>
          </a:blipFill>
        </p:spPr>
      </p:sp>
      <p:sp>
        <p:nvSpPr>
          <p:cNvPr id="5" name="Freeform 5"/>
          <p:cNvSpPr/>
          <p:nvPr/>
        </p:nvSpPr>
        <p:spPr>
          <a:xfrm rot="-10669463">
            <a:off x="15939309" y="67761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9" y="0"/>
                </a:lnTo>
                <a:lnTo>
                  <a:pt x="1767679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607346">
            <a:off x="14745823" y="1856133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843654"/>
            <a:ext cx="6286646" cy="191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7109" spc="-476">
                <a:solidFill>
                  <a:srgbClr val="000000"/>
                </a:solidFill>
                <a:latin typeface="Times New Roman Condensed"/>
              </a:rPr>
              <a:t>Bioróżnorodna </a:t>
            </a:r>
          </a:p>
          <a:p>
            <a:pPr algn="ctr">
              <a:lnSpc>
                <a:spcPts val="6753"/>
              </a:lnSpc>
            </a:pPr>
            <a:r>
              <a:rPr lang="en-US" sz="7109" spc="-476">
                <a:solidFill>
                  <a:srgbClr val="000000"/>
                </a:solidFill>
                <a:latin typeface="Times New Roman Condensed"/>
              </a:rPr>
              <a:t>rabata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58635" y="3346394"/>
            <a:ext cx="9069981" cy="807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8"/>
              </a:lnSpc>
            </a:pPr>
            <a:r>
              <a:rPr lang="en-US" sz="7536">
                <a:solidFill>
                  <a:srgbClr val="000000"/>
                </a:solidFill>
                <a:latin typeface="Times New Roman"/>
              </a:rPr>
              <a:t>Na naszej rabacie znalazło się wiele pięknych i pożytecznych roślin.</a:t>
            </a:r>
          </a:p>
          <a:p>
            <a:pPr algn="ctr">
              <a:lnSpc>
                <a:spcPts val="8968"/>
              </a:lnSpc>
            </a:pPr>
            <a:r>
              <a:rPr lang="en-US" sz="7536">
                <a:solidFill>
                  <a:srgbClr val="000000"/>
                </a:solidFill>
                <a:latin typeface="Times New Roman"/>
              </a:rPr>
              <a:t>A dla owadów domek.</a:t>
            </a:r>
          </a:p>
          <a:p>
            <a:pPr algn="ctr">
              <a:lnSpc>
                <a:spcPts val="8968"/>
              </a:lnSpc>
            </a:pPr>
            <a:endParaRPr lang="en-US" sz="7536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207</Words>
  <Application>Microsoft Office PowerPoint</Application>
  <PresentationFormat>Niestandardowy</PresentationFormat>
  <Paragraphs>43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Libre Baskerville Bold</vt:lpstr>
      <vt:lpstr>Times New Roman Semi-Bold</vt:lpstr>
      <vt:lpstr>Cardo Bold</vt:lpstr>
      <vt:lpstr>Calibri</vt:lpstr>
      <vt:lpstr>Arial</vt:lpstr>
      <vt:lpstr>Times New Roman Condensed Bold</vt:lpstr>
      <vt:lpstr>Times New Roman</vt:lpstr>
      <vt:lpstr>Times New Roman Condensed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Strategies for a sustainable world</dc:title>
  <cp:lastModifiedBy>Joanna Woźnicka</cp:lastModifiedBy>
  <cp:revision>2</cp:revision>
  <dcterms:created xsi:type="dcterms:W3CDTF">2006-08-16T00:00:00Z</dcterms:created>
  <dcterms:modified xsi:type="dcterms:W3CDTF">2024-06-25T10:01:39Z</dcterms:modified>
  <dc:identifier>DAGDzEi1PDg</dc:identifier>
</cp:coreProperties>
</file>